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4"/>
  </p:notesMasterIdLst>
  <p:sldIdLst>
    <p:sldId id="257" r:id="rId2"/>
    <p:sldId id="259" r:id="rId3"/>
    <p:sldId id="275" r:id="rId4"/>
    <p:sldId id="277" r:id="rId5"/>
    <p:sldId id="260" r:id="rId6"/>
    <p:sldId id="278" r:id="rId7"/>
    <p:sldId id="279" r:id="rId8"/>
    <p:sldId id="283" r:id="rId9"/>
    <p:sldId id="284" r:id="rId10"/>
    <p:sldId id="280" r:id="rId11"/>
    <p:sldId id="281" r:id="rId12"/>
    <p:sldId id="282" r:id="rId13"/>
    <p:sldId id="285" r:id="rId14"/>
    <p:sldId id="286" r:id="rId15"/>
    <p:sldId id="297" r:id="rId16"/>
    <p:sldId id="292" r:id="rId17"/>
    <p:sldId id="289" r:id="rId18"/>
    <p:sldId id="287" r:id="rId19"/>
    <p:sldId id="293" r:id="rId20"/>
    <p:sldId id="294" r:id="rId21"/>
    <p:sldId id="295" r:id="rId22"/>
    <p:sldId id="274" r:id="rId23"/>
    <p:sldId id="298" r:id="rId24"/>
    <p:sldId id="299" r:id="rId25"/>
    <p:sldId id="301" r:id="rId26"/>
    <p:sldId id="302" r:id="rId27"/>
    <p:sldId id="300" r:id="rId28"/>
    <p:sldId id="303" r:id="rId29"/>
    <p:sldId id="304" r:id="rId30"/>
    <p:sldId id="305" r:id="rId31"/>
    <p:sldId id="306" r:id="rId32"/>
    <p:sldId id="307" r:id="rId33"/>
    <p:sldId id="308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09" r:id="rId46"/>
    <p:sldId id="321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6" r:id="rId59"/>
    <p:sldId id="337" r:id="rId60"/>
    <p:sldId id="338" r:id="rId61"/>
    <p:sldId id="334" r:id="rId62"/>
    <p:sldId id="258" r:id="rId6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imir Merchan" initials="VM" lastIdx="6" clrIdx="0">
    <p:extLst>
      <p:ext uri="{19B8F6BF-5375-455C-9EA6-DF929625EA0E}">
        <p15:presenceInfo xmlns:p15="http://schemas.microsoft.com/office/powerpoint/2012/main" userId="2f7cad71bb9d12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50000"/>
  </p:normalViewPr>
  <p:slideViewPr>
    <p:cSldViewPr snapToGrid="0" snapToObjects="1">
      <p:cViewPr>
        <p:scale>
          <a:sx n="100" d="100"/>
          <a:sy n="100" d="100"/>
        </p:scale>
        <p:origin x="7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4E625-1D2D-472E-B2C2-56052CFD2B6B}" type="datetimeFigureOut">
              <a:rPr lang="es-CO" smtClean="0"/>
              <a:t>6/11/2020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2C21-D14E-4AEF-8425-D641AB18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825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12281-1AA8-CE4A-A554-8B9E186C39A7}" type="datetimeFigureOut">
              <a:rPr lang="es-ES_tradnl" smtClean="0"/>
              <a:t>06/11/2020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02DB-5781-F943-94F9-873A9A9735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05CB9BCE-FA2C-4708-92AF-148680490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4"/>
            <a:ext cx="9144000" cy="2641599"/>
          </a:xfrm>
        </p:spPr>
        <p:txBody>
          <a:bodyPr>
            <a:normAutofit fontScale="90000"/>
          </a:bodyPr>
          <a:lstStyle/>
          <a:p>
            <a:r>
              <a:rPr lang="es-CO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Y CONSTRUCCIÓN DE UN MONTAJE FÍSICO E INFORMÁTICO QUE FACILITE EL ESCANEO DE PIEZAS 3D MEDIANTE FOTOGRAFÍAS PARA REALIZAR TAREAS DE INGENIERÍA INVERSA EN UN ENTORNO CAD</a:t>
            </a:r>
            <a:b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CO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7343415E-550B-4A2D-BD51-C758F8E21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Autofit/>
          </a:bodyPr>
          <a:lstStyle/>
          <a:p>
            <a:pPr algn="l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Autor: Ramiro Javier Pérez Vergara.</a:t>
            </a:r>
          </a:p>
          <a:p>
            <a:pPr algn="l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Código: 2123779.</a:t>
            </a:r>
          </a:p>
          <a:p>
            <a:pPr algn="l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Estudiante de Ingeniería Mecánica.</a:t>
            </a:r>
          </a:p>
          <a:p>
            <a:pPr algn="l"/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Director: Ricardo Alfonso </a:t>
            </a:r>
            <a:r>
              <a:rPr lang="es-C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Jaimes</a:t>
            </a:r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Rolon</a:t>
            </a:r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9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ipos de escaner">
            <a:extLst>
              <a:ext uri="{FF2B5EF4-FFF2-40B4-BE49-F238E27FC236}">
                <a16:creationId xmlns:a16="http://schemas.microsoft.com/office/drawing/2014/main" id="{4360AE11-32DA-480C-BE26-D4754B5CEF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05" y="2052638"/>
            <a:ext cx="5157840" cy="37634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4C8D526-889E-4E30-89F3-EFA9A8669229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AB52C3C-42B8-480A-9F40-DC13E70F96D1}"/>
              </a:ext>
            </a:extLst>
          </p:cNvPr>
          <p:cNvSpPr txBox="1">
            <a:spLocks/>
          </p:cNvSpPr>
          <p:nvPr/>
        </p:nvSpPr>
        <p:spPr>
          <a:xfrm>
            <a:off x="800100" y="679450"/>
            <a:ext cx="101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Tipos de escáner 3D</a:t>
            </a:r>
          </a:p>
        </p:txBody>
      </p:sp>
    </p:spTree>
    <p:extLst>
      <p:ext uri="{BB962C8B-B14F-4D97-AF65-F5344CB8AC3E}">
        <p14:creationId xmlns:p14="http://schemas.microsoft.com/office/powerpoint/2010/main" val="103703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850761-CAF4-4B12-A845-38B1F63BE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38201" y="1793143"/>
            <a:ext cx="4447304" cy="29795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B97910-C135-49DD-9573-F282955C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37" y="1793144"/>
            <a:ext cx="4824713" cy="297956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D30831E-25C3-4D91-B922-7EC1FEA51AF1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algn="r"/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- Tipos de escáner 3D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A40632-01C3-4071-8113-C93264CC4F4D}"/>
              </a:ext>
            </a:extLst>
          </p:cNvPr>
          <p:cNvSpPr txBox="1"/>
          <p:nvPr/>
        </p:nvSpPr>
        <p:spPr>
          <a:xfrm>
            <a:off x="1156835" y="5058202"/>
            <a:ext cx="9835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https://www.faro.com/products/</a:t>
            </a:r>
          </a:p>
        </p:txBody>
      </p:sp>
    </p:spTree>
    <p:extLst>
      <p:ext uri="{BB962C8B-B14F-4D97-AF65-F5344CB8AC3E}">
        <p14:creationId xmlns:p14="http://schemas.microsoft.com/office/powerpoint/2010/main" val="149385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5ADE7-50DB-4F0C-A48A-4EBBF594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Resultado típico de un escáner 3D</a:t>
            </a:r>
          </a:p>
        </p:txBody>
      </p:sp>
      <p:pic>
        <p:nvPicPr>
          <p:cNvPr id="4" name="Imagen 3" descr="tipos de escaner">
            <a:extLst>
              <a:ext uri="{FF2B5EF4-FFF2-40B4-BE49-F238E27FC236}">
                <a16:creationId xmlns:a16="http://schemas.microsoft.com/office/drawing/2014/main" id="{4360AE11-32DA-480C-BE26-D4754B5CEF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0" y="1777961"/>
            <a:ext cx="5157840" cy="376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794898-92B2-4A12-881B-93F4597E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2147887"/>
            <a:ext cx="3810000" cy="3286125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D0B1ADAC-BD1F-41C8-96E7-06D7FC94E401}"/>
              </a:ext>
            </a:extLst>
          </p:cNvPr>
          <p:cNvSpPr/>
          <p:nvPr/>
        </p:nvSpPr>
        <p:spPr>
          <a:xfrm>
            <a:off x="5729287" y="2914650"/>
            <a:ext cx="1400175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80E417-B5DD-4A28-8841-D251DC332D4D}"/>
              </a:ext>
            </a:extLst>
          </p:cNvPr>
          <p:cNvSpPr txBox="1"/>
          <p:nvPr/>
        </p:nvSpPr>
        <p:spPr>
          <a:xfrm>
            <a:off x="7458075" y="173462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Nube de puntos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4567D-199D-4B21-A248-DBC9F8629CE2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algn="r"/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- Resultado típico de un escáner 3D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C2D555-B3CF-454E-9A43-AF4024752362}"/>
              </a:ext>
            </a:extLst>
          </p:cNvPr>
          <p:cNvSpPr txBox="1"/>
          <p:nvPr/>
        </p:nvSpPr>
        <p:spPr>
          <a:xfrm>
            <a:off x="7629525" y="5289034"/>
            <a:ext cx="336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https://www.luisllamas.es/modos-de-representar-objetos-3d-para-diseno-o-impresion/</a:t>
            </a:r>
          </a:p>
        </p:txBody>
      </p:sp>
    </p:spTree>
    <p:extLst>
      <p:ext uri="{BB962C8B-B14F-4D97-AF65-F5344CB8AC3E}">
        <p14:creationId xmlns:p14="http://schemas.microsoft.com/office/powerpoint/2010/main" val="327687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6B35666-155D-4A96-A7D4-3F1922DE0396}"/>
              </a:ext>
            </a:extLst>
          </p:cNvPr>
          <p:cNvSpPr txBox="1">
            <a:spLocks/>
          </p:cNvSpPr>
          <p:nvPr/>
        </p:nvSpPr>
        <p:spPr>
          <a:xfrm>
            <a:off x="800100" y="679450"/>
            <a:ext cx="101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Reconstrucción tridimensional a partir de imágenes bidimensionales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666771-9214-443B-8947-9F451D61D1A3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C23EAD-28D7-4C22-831A-5D8CBFA93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7143" r="6439" b="7251"/>
          <a:stretch/>
        </p:blipFill>
        <p:spPr bwMode="auto">
          <a:xfrm>
            <a:off x="800100" y="1947862"/>
            <a:ext cx="4381500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FE08B3-5416-499E-AA12-C3D909F0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91" y="2005013"/>
            <a:ext cx="5189859" cy="3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EFB2B-F27D-44D3-9090-759DAAF8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Visión estéreo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C76A5D-A857-4F76-9E87-661EB0A319CD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algn="r"/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CO" sz="1800" dirty="0"/>
              <a:t>Reconstrucción tridimensional a partir de imágenes bidimensionales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7EE91-C4F8-42CC-AE7E-AD3CED08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907" y="1874837"/>
            <a:ext cx="6183493" cy="429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89057A-256C-4701-B7A1-1E0A2E59CC10}"/>
              </a:ext>
            </a:extLst>
          </p:cNvPr>
          <p:cNvSpPr txBox="1"/>
          <p:nvPr/>
        </p:nvSpPr>
        <p:spPr>
          <a:xfrm>
            <a:off x="1023457" y="2122415"/>
            <a:ext cx="468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Requerimientos: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Dos cámaras calibradas.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Posición relativa conocida de las cámaras.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C8F3A-620F-4F0D-AF59-F159CB69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17" y="3363369"/>
            <a:ext cx="2914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EFB2B-F27D-44D3-9090-759DAAF8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180"/>
            <a:ext cx="105156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Visión estéreo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C76A5D-A857-4F76-9E87-661EB0A319CD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algn="r"/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s-CO" sz="1800" dirty="0"/>
              <a:t>Reconstrucción tridimensional a partir de imágenes bidimensionales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9057A-256C-4701-B7A1-1E0A2E59CC10}"/>
              </a:ext>
            </a:extLst>
          </p:cNvPr>
          <p:cNvSpPr txBox="1"/>
          <p:nvPr/>
        </p:nvSpPr>
        <p:spPr>
          <a:xfrm>
            <a:off x="1023457" y="2122415"/>
            <a:ext cx="468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Requerimientos: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Dos cámaras calibradas.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Posición relativa conocida de las cámaras.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C8F3A-620F-4F0D-AF59-F159CB69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17" y="3363369"/>
            <a:ext cx="2914650" cy="15906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C90C0E-E60B-43EA-9F63-DF8BF1BB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1560"/>
            <a:ext cx="3894983" cy="4545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55E242A-BA09-485D-8290-C2484385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269" y="4743030"/>
            <a:ext cx="21621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7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56D47-5B06-407B-8080-66B71C23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176545" cy="4351338"/>
          </a:xfrm>
        </p:spPr>
        <p:txBody>
          <a:bodyPr/>
          <a:lstStyle/>
          <a:p>
            <a:r>
              <a:rPr lang="es-MX" dirty="0"/>
              <a:t>Con las imágenes corregidas el algoritmo estéreo se basa en medir la diferencia de posición de cada punto entre una cámara y otra</a:t>
            </a:r>
          </a:p>
          <a:p>
            <a:pPr algn="just"/>
            <a:r>
              <a:rPr lang="es-MX" dirty="0"/>
              <a:t>de esta forma, los puntos que más se mueven se encontrarán más cerca de las cámaras, y cuanto menos se muevan (menor disparidad) más lejos se hallarán. </a:t>
            </a:r>
          </a:p>
          <a:p>
            <a:pPr algn="just"/>
            <a:r>
              <a:rPr lang="es-MX" dirty="0"/>
              <a:t>Esto es posible debido a que las cámaras ven los elementos de la escena desde distintos ángulos, siendo un principio análogo al empleado en </a:t>
            </a:r>
            <a:r>
              <a:rPr lang="es-MX" dirty="0" err="1"/>
              <a:t>SfM</a:t>
            </a:r>
            <a:r>
              <a:rPr lang="es-MX" dirty="0"/>
              <a:t>.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3A489A-64B8-482B-820A-067D0F5E06A9}"/>
              </a:ext>
            </a:extLst>
          </p:cNvPr>
          <p:cNvSpPr txBox="1"/>
          <p:nvPr/>
        </p:nvSpPr>
        <p:spPr>
          <a:xfrm>
            <a:off x="895350" y="-4207"/>
            <a:ext cx="10039350" cy="923330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Reconstrucción tridimensional a partir de imágenes bidimensionales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Visión estéreo</a:t>
            </a:r>
          </a:p>
        </p:txBody>
      </p:sp>
    </p:spTree>
    <p:extLst>
      <p:ext uri="{BB962C8B-B14F-4D97-AF65-F5344CB8AC3E}">
        <p14:creationId xmlns:p14="http://schemas.microsoft.com/office/powerpoint/2010/main" val="300979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6B35666-155D-4A96-A7D4-3F1922DE0396}"/>
              </a:ext>
            </a:extLst>
          </p:cNvPr>
          <p:cNvSpPr txBox="1">
            <a:spLocks/>
          </p:cNvSpPr>
          <p:nvPr/>
        </p:nvSpPr>
        <p:spPr>
          <a:xfrm>
            <a:off x="800100" y="679450"/>
            <a:ext cx="101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Estructura desde el movimiento SFM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3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666771-9214-443B-8947-9F451D61D1A3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1955F4A-6CBB-43D8-B20A-08CF6B967663}"/>
              </a:ext>
            </a:extLst>
          </p:cNvPr>
          <p:cNvSpPr txBox="1"/>
          <p:nvPr/>
        </p:nvSpPr>
        <p:spPr>
          <a:xfrm>
            <a:off x="895350" y="1633210"/>
            <a:ext cx="1019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Infiere información de la escena tridimensional a partir de imágenes obtenidas con cámaras cuya posición y orientación son desconocidas</a:t>
            </a:r>
            <a:endParaRPr lang="es-CO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54FA4A2-CADA-4A26-B4E2-662E0177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2279541"/>
            <a:ext cx="60864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ED3E686-5A2D-4E04-A599-5BD39B41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919123"/>
            <a:ext cx="8010525" cy="1552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E7522C1-C035-49F8-8282-1DA05FB27DB1}"/>
              </a:ext>
            </a:extLst>
          </p:cNvPr>
          <p:cNvSpPr txBox="1"/>
          <p:nvPr/>
        </p:nvSpPr>
        <p:spPr>
          <a:xfrm>
            <a:off x="895350" y="-4207"/>
            <a:ext cx="10039350" cy="923330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Reconstrucción tridimensional a partir de imágenes bidimensionales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SFM</a:t>
            </a:r>
          </a:p>
        </p:txBody>
      </p:sp>
    </p:spTree>
    <p:extLst>
      <p:ext uri="{BB962C8B-B14F-4D97-AF65-F5344CB8AC3E}">
        <p14:creationId xmlns:p14="http://schemas.microsoft.com/office/powerpoint/2010/main" val="343135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66A51A-E79B-420A-9DCD-3221F50B2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06" b="8654"/>
          <a:stretch/>
        </p:blipFill>
        <p:spPr>
          <a:xfrm>
            <a:off x="1320707" y="1746702"/>
            <a:ext cx="2584544" cy="17419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632CA6-C52D-421C-A213-D10DC1D5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801" y="171051"/>
            <a:ext cx="8656590" cy="15756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673BB9-79B9-4D62-914A-E6FCA2DEF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89" t="6282" r="-60" b="9296"/>
          <a:stretch/>
        </p:blipFill>
        <p:spPr>
          <a:xfrm>
            <a:off x="1320707" y="3707452"/>
            <a:ext cx="2584544" cy="14065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3F748B-9485-4F49-9EB7-D45C72ACE7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4140583" y="2492761"/>
            <a:ext cx="3673026" cy="21809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F104A0-B318-4840-AF10-B8FAF8B7D62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214" y="2218690"/>
            <a:ext cx="2926080" cy="219202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AF9B136-FC09-4C5C-93DC-5E46B1F2811F}"/>
              </a:ext>
            </a:extLst>
          </p:cNvPr>
          <p:cNvSpPr txBox="1"/>
          <p:nvPr/>
        </p:nvSpPr>
        <p:spPr>
          <a:xfrm>
            <a:off x="4886643" y="5552511"/>
            <a:ext cx="218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-CO" sz="900" dirty="0" err="1">
                <a:solidFill>
                  <a:schemeClr val="accent6">
                    <a:lumMod val="75000"/>
                  </a:schemeClr>
                </a:solidFill>
              </a:rPr>
              <a:t>Villasenor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, M. M. D., &amp; Fernández, L. C. 2015</a:t>
            </a:r>
            <a:endParaRPr 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E7B952-A921-4238-A1BF-9997920ACB56}"/>
              </a:ext>
            </a:extLst>
          </p:cNvPr>
          <p:cNvSpPr txBox="1"/>
          <p:nvPr/>
        </p:nvSpPr>
        <p:spPr>
          <a:xfrm>
            <a:off x="1237968" y="5332764"/>
            <a:ext cx="308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Narro Martín, A. J. (2019). Comparativa de algoritmos de detección de características para visión artificial. Universidad Politécnica de Madrid.</a:t>
            </a:r>
          </a:p>
          <a:p>
            <a:endParaRPr 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6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FD3BB-9479-47C2-B37A-7FDD25AA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33"/>
            <a:ext cx="10226040" cy="2794000"/>
          </a:xfrm>
        </p:spPr>
        <p:txBody>
          <a:bodyPr>
            <a:normAutofit/>
          </a:bodyPr>
          <a:lstStyle/>
          <a:p>
            <a:r>
              <a:rPr lang="es-CO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General</a:t>
            </a:r>
            <a:b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Construcción de un sistema que facilite el escaneo de piezas 3D mediante fotografías obtenidas con un celular o cámara digital, para realizar tareas de captura geométrica y posteriormente llevar esta información a un entorno CAD</a:t>
            </a:r>
            <a:b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B8BD1-33CD-48FC-968A-1F7EED0C4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4921"/>
            <a:ext cx="10515600" cy="35553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 Específicos</a:t>
            </a:r>
          </a:p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y construcción de un módulo mecánico que cumpla con los siguientes requerimientos: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Tamaño de piezas en un rango entre 4cm x 4cm x 4cm y 20cm x 20cm x 15cm.   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Rotación de 360 grados de la pieza a escanear.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Fácil adaptabilidad a cualquier Smartphone o cámara digital.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Iluminación difusa que evite la aparición de sombras en las fotografías</a:t>
            </a:r>
          </a:p>
        </p:txBody>
      </p:sp>
    </p:spTree>
    <p:extLst>
      <p:ext uri="{BB962C8B-B14F-4D97-AF65-F5344CB8AC3E}">
        <p14:creationId xmlns:p14="http://schemas.microsoft.com/office/powerpoint/2010/main" val="28043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48FBDC8-6263-45A3-905B-DA4182CB2E4C}"/>
              </a:ext>
            </a:extLst>
          </p:cNvPr>
          <p:cNvSpPr txBox="1"/>
          <p:nvPr/>
        </p:nvSpPr>
        <p:spPr>
          <a:xfrm>
            <a:off x="1174459" y="1989823"/>
            <a:ext cx="4703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Sensible a los cambios de iluminación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Solo escenas estáticas.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Alto requerimiento de memoria gráfica.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0658A60-41FE-4CE5-90EB-5DC38C0E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859"/>
            <a:ext cx="10515600" cy="1325563"/>
          </a:xfrm>
        </p:spPr>
        <p:txBody>
          <a:bodyPr/>
          <a:lstStyle/>
          <a:p>
            <a:r>
              <a:rPr lang="es-CO" dirty="0"/>
              <a:t>Consideraciones al aplicar la técnica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374096-FA30-4B93-B14F-40889B726A28}"/>
              </a:ext>
            </a:extLst>
          </p:cNvPr>
          <p:cNvSpPr txBox="1"/>
          <p:nvPr/>
        </p:nvSpPr>
        <p:spPr>
          <a:xfrm>
            <a:off x="895350" y="-4207"/>
            <a:ext cx="10039350" cy="923330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Reconstrucción tridimensional a partir de imágenes bidimensionales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SFM</a:t>
            </a:r>
          </a:p>
        </p:txBody>
      </p:sp>
    </p:spTree>
    <p:extLst>
      <p:ext uri="{BB962C8B-B14F-4D97-AF65-F5344CB8AC3E}">
        <p14:creationId xmlns:p14="http://schemas.microsoft.com/office/powerpoint/2010/main" val="356058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C9FA91-73C8-4777-98C7-E1ED7B24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67" y="1796941"/>
            <a:ext cx="4660059" cy="37529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208337-7B44-4F74-91A3-235DC084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32" y="2380027"/>
            <a:ext cx="4400550" cy="28479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34A336-1FE0-431E-A6C1-F56E1D62EA60}"/>
              </a:ext>
            </a:extLst>
          </p:cNvPr>
          <p:cNvSpPr txBox="1"/>
          <p:nvPr/>
        </p:nvSpPr>
        <p:spPr>
          <a:xfrm>
            <a:off x="1111567" y="872613"/>
            <a:ext cx="253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>
                <a:latin typeface="+mj-lt"/>
                <a:ea typeface="+mj-ea"/>
                <a:cs typeface="+mj-cs"/>
              </a:rPr>
              <a:t>Aplicaciones</a:t>
            </a:r>
            <a:r>
              <a:rPr lang="es-CO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E81288-1C2B-45C8-A232-F763D8C8E7FC}"/>
              </a:ext>
            </a:extLst>
          </p:cNvPr>
          <p:cNvSpPr txBox="1"/>
          <p:nvPr/>
        </p:nvSpPr>
        <p:spPr>
          <a:xfrm>
            <a:off x="1664952" y="5464674"/>
            <a:ext cx="9335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Estudio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técnica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generación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modelos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3D a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partir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secuencias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imágenes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0B316C3-E17E-46E9-A3E2-05CAA5502691}"/>
              </a:ext>
            </a:extLst>
          </p:cNvPr>
          <p:cNvSpPr txBox="1"/>
          <p:nvPr/>
        </p:nvSpPr>
        <p:spPr>
          <a:xfrm>
            <a:off x="895350" y="-4207"/>
            <a:ext cx="10039350" cy="923330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Reconstrucción tridimensional a partir de imágenes bidimensionales</a:t>
            </a:r>
          </a:p>
          <a:p>
            <a:pPr marL="285750" indent="-285750" algn="r">
              <a:buFontTx/>
              <a:buChar char="-"/>
            </a:pPr>
            <a:r>
              <a:rPr lang="es-CO" sz="1800" dirty="0"/>
              <a:t>SFM</a:t>
            </a:r>
          </a:p>
        </p:txBody>
      </p:sp>
    </p:spTree>
    <p:extLst>
      <p:ext uri="{BB962C8B-B14F-4D97-AF65-F5344CB8AC3E}">
        <p14:creationId xmlns:p14="http://schemas.microsoft.com/office/powerpoint/2010/main" val="314130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BC6A696-20B7-4C87-9F6F-AB1206A70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endParaRPr lang="es-CO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F87A89-3FA8-41AF-ADD0-0DB972E0B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9" y="1787686"/>
            <a:ext cx="106584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07FEC56-FDFF-401D-A57C-0B099092A571}"/>
              </a:ext>
            </a:extLst>
          </p:cNvPr>
          <p:cNvSpPr/>
          <p:nvPr/>
        </p:nvSpPr>
        <p:spPr>
          <a:xfrm>
            <a:off x="1216404" y="1787686"/>
            <a:ext cx="1996579" cy="17692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419CA6-CA8F-46AE-B3D3-3F574D1E8613}"/>
              </a:ext>
            </a:extLst>
          </p:cNvPr>
          <p:cNvSpPr txBox="1"/>
          <p:nvPr/>
        </p:nvSpPr>
        <p:spPr>
          <a:xfrm>
            <a:off x="714746" y="4044922"/>
            <a:ext cx="299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Control de iluminación</a:t>
            </a:r>
            <a:br>
              <a:rPr lang="es-CO" dirty="0"/>
            </a:br>
            <a:r>
              <a:rPr lang="es-CO" dirty="0"/>
              <a:t>Automatización de la captura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3827B91-0B26-4AFA-A597-E927160780FA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2214693" y="3556932"/>
            <a:ext cx="1" cy="487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4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7B5A20E-B949-431C-BC7A-DD8D7F612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conceptual</a:t>
            </a:r>
          </a:p>
          <a:p>
            <a:endParaRPr lang="es-CO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1C1E71-40C7-4CA6-A58A-3A846905DD5E}"/>
              </a:ext>
            </a:extLst>
          </p:cNvPr>
          <p:cNvSpPr txBox="1"/>
          <p:nvPr/>
        </p:nvSpPr>
        <p:spPr>
          <a:xfrm>
            <a:off x="1717767" y="1874890"/>
            <a:ext cx="43259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269875">
              <a:buFont typeface="Wingdings" panose="05000000000000000000" pitchFamily="2" charset="2"/>
              <a:buChar char="Ø"/>
            </a:pPr>
            <a:r>
              <a:rPr lang="es-CO" b="1" dirty="0"/>
              <a:t>Cantidad de fotografías</a:t>
            </a:r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269875"/>
            <a:r>
              <a:rPr lang="es-CO" dirty="0"/>
              <a:t>	- Forma de captura</a:t>
            </a:r>
          </a:p>
          <a:p>
            <a:pPr marL="269875"/>
            <a:r>
              <a:rPr lang="es-CO" dirty="0"/>
              <a:t>	- Automatización del proceso</a:t>
            </a:r>
          </a:p>
          <a:p>
            <a:pPr marL="269875"/>
            <a:r>
              <a:rPr lang="es-CO" dirty="0"/>
              <a:t>	- Ángulos de captura</a:t>
            </a:r>
          </a:p>
          <a:p>
            <a:pPr marL="269875"/>
            <a:endParaRPr lang="es-CO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0E35A7-1E8D-4D39-A41F-AA07FF7291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95" y="2527697"/>
            <a:ext cx="2930525" cy="1105535"/>
          </a:xfrm>
          <a:prstGeom prst="rect">
            <a:avLst/>
          </a:prstGeom>
          <a:noFill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4DE07A-34B8-4672-A6A4-31DAD7115595}"/>
              </a:ext>
            </a:extLst>
          </p:cNvPr>
          <p:cNvSpPr txBox="1"/>
          <p:nvPr/>
        </p:nvSpPr>
        <p:spPr>
          <a:xfrm>
            <a:off x="838200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Consideraciones de diseño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1BC12A-C20E-4D2D-B42B-4584632082A2}"/>
              </a:ext>
            </a:extLst>
          </p:cNvPr>
          <p:cNvSpPr txBox="1"/>
          <p:nvPr/>
        </p:nvSpPr>
        <p:spPr>
          <a:xfrm>
            <a:off x="6285413" y="1874890"/>
            <a:ext cx="4325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269875">
              <a:buFont typeface="Wingdings" panose="05000000000000000000" pitchFamily="2" charset="2"/>
              <a:buChar char="Ø"/>
            </a:pPr>
            <a:r>
              <a:rPr lang="es-CO" b="1" dirty="0"/>
              <a:t>Iluminación</a:t>
            </a:r>
          </a:p>
          <a:p>
            <a:pPr marL="539750" indent="-269875">
              <a:buFont typeface="Wingdings" panose="05000000000000000000" pitchFamily="2" charset="2"/>
              <a:buChar char="Ø"/>
            </a:pPr>
            <a:endParaRPr lang="es-CO" b="1" dirty="0"/>
          </a:p>
          <a:p>
            <a:pPr marL="269875"/>
            <a:r>
              <a:rPr lang="es-CO" dirty="0"/>
              <a:t>	- Entorno controlado</a:t>
            </a:r>
          </a:p>
          <a:p>
            <a:pPr marL="269875"/>
            <a:r>
              <a:rPr lang="es-CO" dirty="0"/>
              <a:t>	- Tipo de iluminación</a:t>
            </a:r>
          </a:p>
          <a:p>
            <a:pPr marL="269875"/>
            <a:endParaRPr lang="es-CO" b="1" dirty="0"/>
          </a:p>
          <a:p>
            <a:pPr marL="269875"/>
            <a:endParaRPr lang="es-CO" b="1" dirty="0"/>
          </a:p>
          <a:p>
            <a:pPr marL="269875"/>
            <a:endParaRPr lang="es-CO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282BC8-AB98-4C1C-BD32-760BA9F532CF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1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E47C855-AB4E-4238-B954-90D1288B2389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conceptual.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CA12200-782D-4939-811D-793063D4301A}"/>
              </a:ext>
            </a:extLst>
          </p:cNvPr>
          <p:cNvSpPr txBox="1"/>
          <p:nvPr/>
        </p:nvSpPr>
        <p:spPr>
          <a:xfrm>
            <a:off x="895350" y="12243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Sistema de control del prototipo.</a:t>
            </a:r>
            <a:endParaRPr lang="es-CO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980DBA-6E20-456C-B441-A4196564BD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2" y="2175880"/>
            <a:ext cx="6096000" cy="2308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55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0E546ED-28D9-430C-B2E4-A21D9277C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8576" y="2155688"/>
            <a:ext cx="4935538" cy="24163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FE994E-9141-470E-8B91-8E9C92C2A0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6642" y="2155688"/>
            <a:ext cx="3453311" cy="2416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97CDB2-E7D3-4ED8-9A2F-861DEDB31565}"/>
              </a:ext>
            </a:extLst>
          </p:cNvPr>
          <p:cNvSpPr txBox="1"/>
          <p:nvPr/>
        </p:nvSpPr>
        <p:spPr>
          <a:xfrm>
            <a:off x="838200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Alternativas de diseño.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D05197-3AE4-4089-976B-3583F5344A15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conceptual.</a:t>
            </a:r>
          </a:p>
        </p:txBody>
      </p:sp>
    </p:spTree>
    <p:extLst>
      <p:ext uri="{BB962C8B-B14F-4D97-AF65-F5344CB8AC3E}">
        <p14:creationId xmlns:p14="http://schemas.microsoft.com/office/powerpoint/2010/main" val="6564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27A270B-8A6D-400B-99F4-262E517239D2}"/>
              </a:ext>
            </a:extLst>
          </p:cNvPr>
          <p:cNvGrpSpPr/>
          <p:nvPr/>
        </p:nvGrpSpPr>
        <p:grpSpPr>
          <a:xfrm>
            <a:off x="3048001" y="2181225"/>
            <a:ext cx="5705476" cy="3078752"/>
            <a:chOff x="0" y="0"/>
            <a:chExt cx="6342628" cy="292544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0F05AA4-BFE5-4FD3-83B8-07140B15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31795" cy="2925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 descr="final">
              <a:extLst>
                <a:ext uri="{FF2B5EF4-FFF2-40B4-BE49-F238E27FC236}">
                  <a16:creationId xmlns:a16="http://schemas.microsoft.com/office/drawing/2014/main" id="{52EAF44B-CA42-4C15-AFFE-FE6200FD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043" y="0"/>
              <a:ext cx="3410585" cy="27139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6023301D-49E8-443D-9131-36490ED1BF3D}"/>
              </a:ext>
            </a:extLst>
          </p:cNvPr>
          <p:cNvSpPr txBox="1"/>
          <p:nvPr/>
        </p:nvSpPr>
        <p:spPr>
          <a:xfrm>
            <a:off x="838200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Alternativa de diseño seleccionada.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739EB3-01AF-4781-AABD-25F31ED74926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conceptual.</a:t>
            </a:r>
          </a:p>
        </p:txBody>
      </p:sp>
    </p:spTree>
    <p:extLst>
      <p:ext uri="{BB962C8B-B14F-4D97-AF65-F5344CB8AC3E}">
        <p14:creationId xmlns:p14="http://schemas.microsoft.com/office/powerpoint/2010/main" val="73974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8687B3-4024-400C-8829-73E1874B4D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44" y="2102414"/>
            <a:ext cx="7276511" cy="30086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9490F6F-39A2-4F2C-8F9A-33D9573C2849}"/>
              </a:ext>
            </a:extLst>
          </p:cNvPr>
          <p:cNvSpPr txBox="1"/>
          <p:nvPr/>
        </p:nvSpPr>
        <p:spPr>
          <a:xfrm>
            <a:off x="838200" y="14560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Esquema conceptual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s-CO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1A7F2E-3881-4D80-BABD-EB0652EFEE33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Diseño conceptual.</a:t>
            </a:r>
          </a:p>
        </p:txBody>
      </p:sp>
    </p:spTree>
    <p:extLst>
      <p:ext uri="{BB962C8B-B14F-4D97-AF65-F5344CB8AC3E}">
        <p14:creationId xmlns:p14="http://schemas.microsoft.com/office/powerpoint/2010/main" val="1089381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B1B942A-F119-4EF5-883B-7AF0AA9613D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8"/>
          <a:stretch/>
        </p:blipFill>
        <p:spPr bwMode="auto">
          <a:xfrm>
            <a:off x="450941" y="2956762"/>
            <a:ext cx="5044167" cy="26165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0128AF-A46C-4C5C-9428-A3A8F7246E6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6"/>
          <a:stretch/>
        </p:blipFill>
        <p:spPr bwMode="auto">
          <a:xfrm>
            <a:off x="5850255" y="2956762"/>
            <a:ext cx="5148671" cy="26165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DC90B48-CAE8-49F3-9D1B-97FD9098890D}"/>
              </a:ext>
            </a:extLst>
          </p:cNvPr>
          <p:cNvSpPr txBox="1"/>
          <p:nvPr/>
        </p:nvSpPr>
        <p:spPr>
          <a:xfrm>
            <a:off x="450941" y="2463743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Estructura superior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AEE06C-9DF3-415B-8331-9E5172184EA5}"/>
              </a:ext>
            </a:extLst>
          </p:cNvPr>
          <p:cNvSpPr txBox="1"/>
          <p:nvPr/>
        </p:nvSpPr>
        <p:spPr>
          <a:xfrm>
            <a:off x="5850255" y="2439181"/>
            <a:ext cx="19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Estructura inferior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105A905-2BD4-45F2-86CA-6350F7626C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en detalle</a:t>
            </a:r>
          </a:p>
          <a:p>
            <a:endParaRPr lang="es-CO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3954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Diseño estructural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D06F96-E9EB-4DD8-BE3D-767DB97ECF77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87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C5F06A-F605-4E52-B651-29ADE94A96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2" y="2453594"/>
            <a:ext cx="2743200" cy="28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E57A42-52F9-41EF-9287-1BF095BC3D5F}"/>
              </a:ext>
            </a:extLst>
          </p:cNvPr>
          <p:cNvSpPr txBox="1"/>
          <p:nvPr/>
        </p:nvSpPr>
        <p:spPr>
          <a:xfrm>
            <a:off x="1119052" y="1627721"/>
            <a:ext cx="31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Riel de desplazamiento vertical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51CC4D-AB23-45BF-83B4-07D5EE435D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25" y="1549900"/>
            <a:ext cx="3751580" cy="147447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FCE520-51CC-4483-BFDF-69171E807A4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37" b="45756"/>
          <a:stretch/>
        </p:blipFill>
        <p:spPr bwMode="auto">
          <a:xfrm>
            <a:off x="8127611" y="1613356"/>
            <a:ext cx="2871315" cy="141101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6ABAD3-E2ED-4403-9AAA-A422A478AB5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85" y="3154725"/>
            <a:ext cx="5582285" cy="173291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424550E-52A9-4E7C-A199-3A5ECECC4623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11623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6DFC6-98CC-4636-96C0-BC2DBF24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991"/>
            <a:ext cx="10212977" cy="4351338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Seleccionar el software que permita realizar un procesamiento adecuado de los datos obtenidos con la cámara fotográfica.</a:t>
            </a:r>
          </a:p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 un módulo informático que permita procesar las imágenes tomadas y llevarlas a un formato compatible con las aplicaciones CAD disponibles.</a:t>
            </a:r>
          </a:p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prueba de escaneo de una pieza, con el fin de verificar el funcionamiento mecánico y el procesamiento de las imágenes.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0104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C5F06A-F605-4E52-B651-29ADE94A96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2" y="2453594"/>
            <a:ext cx="2743200" cy="28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E57A42-52F9-41EF-9287-1BF095BC3D5F}"/>
              </a:ext>
            </a:extLst>
          </p:cNvPr>
          <p:cNvSpPr txBox="1"/>
          <p:nvPr/>
        </p:nvSpPr>
        <p:spPr>
          <a:xfrm>
            <a:off x="1119052" y="1627721"/>
            <a:ext cx="31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Riel de desplazamiento vertical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B788F4E-94EF-4737-A6C0-A67CC3768A0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7"/>
          <a:stretch/>
        </p:blipFill>
        <p:spPr bwMode="auto">
          <a:xfrm>
            <a:off x="4807759" y="1557661"/>
            <a:ext cx="3609282" cy="18713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4B9DC3-6164-4AC3-86B3-CDC5B5111A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59" y="3533502"/>
            <a:ext cx="4692922" cy="25363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7BA5FF-194A-4EA8-94AA-211AE24206D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371114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C5F06A-F605-4E52-B651-29ADE94A96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52" y="2453594"/>
            <a:ext cx="2743200" cy="28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E57A42-52F9-41EF-9287-1BF095BC3D5F}"/>
              </a:ext>
            </a:extLst>
          </p:cNvPr>
          <p:cNvSpPr txBox="1"/>
          <p:nvPr/>
        </p:nvSpPr>
        <p:spPr>
          <a:xfrm>
            <a:off x="1119052" y="1627721"/>
            <a:ext cx="315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Riel de desplazamiento vertical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F0A891-FC29-4911-A29F-6F7FDC7C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008" y="1923812"/>
            <a:ext cx="4067337" cy="352106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3DCBAAB-79B0-4221-8F34-81114C3D2326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117900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DD1890A-4F78-40A3-87B4-B32551B0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3" y="2719591"/>
            <a:ext cx="3787580" cy="257522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1F6E6C04-E21A-4200-B78B-D8ECE88B8435}"/>
              </a:ext>
            </a:extLst>
          </p:cNvPr>
          <p:cNvGrpSpPr/>
          <p:nvPr/>
        </p:nvGrpSpPr>
        <p:grpSpPr>
          <a:xfrm>
            <a:off x="5103275" y="2493826"/>
            <a:ext cx="5110481" cy="2800985"/>
            <a:chOff x="0" y="0"/>
            <a:chExt cx="5110983" cy="2800985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DBF5AE7-9DE6-4976-B2CB-7FF204BD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338" y="348018"/>
              <a:ext cx="1985645" cy="1985645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9A5C753-3EC8-4D57-9B0F-EF7BDACBA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8625" cy="2800985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6900B38-FA21-4BE4-A398-BAA825F4B97E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A121D98-DB20-4FDB-95FE-A51E3281AE5B}"/>
              </a:ext>
            </a:extLst>
          </p:cNvPr>
          <p:cNvSpPr txBox="1"/>
          <p:nvPr/>
        </p:nvSpPr>
        <p:spPr>
          <a:xfrm>
            <a:off x="1119052" y="1627721"/>
            <a:ext cx="19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Estructura inferior</a:t>
            </a:r>
          </a:p>
        </p:txBody>
      </p:sp>
    </p:spTree>
    <p:extLst>
      <p:ext uri="{BB962C8B-B14F-4D97-AF65-F5344CB8AC3E}">
        <p14:creationId xmlns:p14="http://schemas.microsoft.com/office/powerpoint/2010/main" val="1660529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DD1890A-4F78-40A3-87B4-B32551B0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3" y="2719591"/>
            <a:ext cx="3787580" cy="25752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8E3FFE-30C2-4049-A727-E710B6F4AB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289617"/>
            <a:ext cx="3988435" cy="251206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D6E3556-442C-4445-BA5D-FD085AC5F72A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6A022F-D522-4290-984B-44DE259CB708}"/>
              </a:ext>
            </a:extLst>
          </p:cNvPr>
          <p:cNvSpPr txBox="1"/>
          <p:nvPr/>
        </p:nvSpPr>
        <p:spPr>
          <a:xfrm>
            <a:off x="1119052" y="1627721"/>
            <a:ext cx="19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Estructura inferior</a:t>
            </a:r>
          </a:p>
        </p:txBody>
      </p:sp>
    </p:spTree>
    <p:extLst>
      <p:ext uri="{BB962C8B-B14F-4D97-AF65-F5344CB8AC3E}">
        <p14:creationId xmlns:p14="http://schemas.microsoft.com/office/powerpoint/2010/main" val="352123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05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Diseño del sistema electrónico de control.</a:t>
            </a:r>
            <a:endParaRPr lang="es-CO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6D1CB9-7FDF-4875-A1D1-3A3EAA420A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91" y="1896347"/>
            <a:ext cx="7205617" cy="39558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D0FD99E-9FBE-46D9-B8C0-494BA985AC79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176970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9726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Diseño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Motores paso a paso: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9614E-DEFB-4D7D-9147-39ABA374A7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22" y="2388949"/>
            <a:ext cx="4388666" cy="26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51ECF6-C78F-46BA-A8DB-7F720FEA2392}"/>
              </a:ext>
            </a:extLst>
          </p:cNvPr>
          <p:cNvPicPr/>
          <p:nvPr/>
        </p:nvPicPr>
        <p:blipFill rotWithShape="1">
          <a:blip r:embed="rId3"/>
          <a:srcRect l="49512"/>
          <a:stretch/>
        </p:blipFill>
        <p:spPr>
          <a:xfrm>
            <a:off x="7282540" y="3542483"/>
            <a:ext cx="2569030" cy="26743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51BEFE-57AD-4191-B878-83063A07EAE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21" y="1893841"/>
            <a:ext cx="1732915" cy="16725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C9EC5B-AD3B-4F96-B184-7404AA3933FB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1754788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9837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Diseño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Iluminación:</a:t>
            </a:r>
            <a:endParaRPr lang="es-CO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0C081E-A69E-4321-9068-0EF4F8AE78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1786"/>
            <a:ext cx="4867049" cy="267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292FC9-0247-40AC-BE2A-5AD86435A8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9133"/>
            <a:ext cx="3869690" cy="264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0D4506-D902-4398-B9E1-41F890DA581E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277942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95350" y="9797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Diseño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Pantalla LCD:</a:t>
            </a:r>
            <a:endParaRPr lang="es-CO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A85FE8-2FBE-44C2-91AE-21291788E4B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" b="5430"/>
          <a:stretch/>
        </p:blipFill>
        <p:spPr bwMode="auto">
          <a:xfrm>
            <a:off x="303348" y="1961459"/>
            <a:ext cx="4826001" cy="3916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displayI2C_bb_fritzing">
            <a:extLst>
              <a:ext uri="{FF2B5EF4-FFF2-40B4-BE49-F238E27FC236}">
                <a16:creationId xmlns:a16="http://schemas.microsoft.com/office/drawing/2014/main" id="{E055D616-63AE-4562-9397-2A5341D010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64" y="2781646"/>
            <a:ext cx="4121876" cy="1955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F9D474D-76B8-4585-8A85-039CF5AF8BD7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299799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BBEAF6E-0297-4707-A202-49E15A3B37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98769"/>
            <a:ext cx="4887141" cy="461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95350" y="9390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Diseño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Captura de fotografías:</a:t>
            </a:r>
            <a:endParaRPr lang="es-CO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C90B0E-F645-4E8C-8B6C-780C5E7F83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25" y="2465705"/>
            <a:ext cx="4526643" cy="24198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BA8B08C-673F-427F-A6E1-F7A0089B489E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278440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Esquema del sistema electrónico de control.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s-CO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492187-375C-4ED9-98A4-E1ED232039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95" y="1657789"/>
            <a:ext cx="7607210" cy="41996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</p:spTree>
    <p:extLst>
      <p:ext uri="{BB962C8B-B14F-4D97-AF65-F5344CB8AC3E}">
        <p14:creationId xmlns:p14="http://schemas.microsoft.com/office/powerpoint/2010/main" val="406663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6DFC6-98CC-4636-96C0-BC2DBF24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991"/>
            <a:ext cx="10212977" cy="4351338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Generar un manual de operación para cada una de las etapas del proceso.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Montaje del módulo: Donde se mencione información acerca de los componentes e instalación del sistema.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Escaneo de la pieza: Debe incluir el procedimiento adecuado para obtener los datos de la pieza a escanear. </a:t>
            </a:r>
          </a:p>
          <a:p>
            <a:pPr lvl="1" algn="just">
              <a:lnSpc>
                <a:spcPct val="200000"/>
              </a:lnSpc>
              <a:spcAft>
                <a:spcPts val="1000"/>
              </a:spcAft>
              <a:buFont typeface="Wingdings" panose="05000000000000000000" pitchFamily="2" charset="2"/>
              <a:buChar char="ü"/>
            </a:pPr>
            <a:r>
              <a:rPr lang="es-CO" sz="7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Exportar datos a un software CAD: Donde se mencionen el paquete de software a utilizar y cada uno de los procedimientos para obtener la pieza en 3D.</a:t>
            </a:r>
          </a:p>
          <a:p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466153-9C19-49AA-83EB-9E8B86C3B920}"/>
              </a:ext>
            </a:extLst>
          </p:cNvPr>
          <p:cNvSpPr txBox="1"/>
          <p:nvPr/>
        </p:nvSpPr>
        <p:spPr>
          <a:xfrm>
            <a:off x="95250" y="6391275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915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609E29-65B0-471A-A128-814D8F812D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96" y="642124"/>
            <a:ext cx="3509555" cy="62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D606BA-F46B-4491-9FC6-D28ED7D42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2" y="1724817"/>
            <a:ext cx="3863034" cy="41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0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inicioCel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8D4F4C-CED7-40FB-824A-85482064BDE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" b="5113"/>
          <a:stretch/>
        </p:blipFill>
        <p:spPr bwMode="auto">
          <a:xfrm>
            <a:off x="6348321" y="802011"/>
            <a:ext cx="2961141" cy="58252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887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Voidloop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77F4C3-DF08-4CBC-9ECF-87AA37BB44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2" y="2027123"/>
            <a:ext cx="5889988" cy="358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0690E5-0DB0-4F43-9186-F0B69AFDB43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" b="2151"/>
          <a:stretch/>
        </p:blipFill>
        <p:spPr bwMode="auto">
          <a:xfrm>
            <a:off x="6913517" y="642124"/>
            <a:ext cx="2830558" cy="61396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6498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Voidloop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	CASE 1: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cantidaddeluz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CD38EB-63DA-4CEB-A4C9-310D144311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2" y="2027123"/>
            <a:ext cx="5889988" cy="358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A5B678-52D3-429E-A08F-C467E38E322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" b="5754"/>
          <a:stretch/>
        </p:blipFill>
        <p:spPr bwMode="auto">
          <a:xfrm>
            <a:off x="7405370" y="1422361"/>
            <a:ext cx="2500630" cy="40132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4354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Voidloop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	CASE 2: Función altura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CD38EB-63DA-4CEB-A4C9-310D144311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06" y="2027123"/>
            <a:ext cx="5889988" cy="358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531298-8744-4469-A708-365D5EB45808}"/>
              </a:ext>
            </a:extLst>
          </p:cNvPr>
          <p:cNvSpPr/>
          <p:nvPr/>
        </p:nvSpPr>
        <p:spPr>
          <a:xfrm>
            <a:off x="4011794" y="3086098"/>
            <a:ext cx="590550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784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84E81C2-D8C8-43D4-B457-6369C59757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" b="4601"/>
          <a:stretch/>
        </p:blipFill>
        <p:spPr bwMode="auto">
          <a:xfrm>
            <a:off x="3756977" y="255270"/>
            <a:ext cx="5611495" cy="6347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635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Voidloop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	CASE 3: Dato cantidad de fotos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77F4C3-DF08-4CBC-9ECF-87AA37BB44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2" y="2227148"/>
            <a:ext cx="5213713" cy="330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978A9E-3A1B-4C32-9D93-B9D313D3B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4758" y="2606040"/>
            <a:ext cx="5612130" cy="164592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2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AA2FBD2B-D253-44F3-9149-254DE7E2814A}"/>
              </a:ext>
            </a:extLst>
          </p:cNvPr>
          <p:cNvSpPr txBox="1"/>
          <p:nvPr/>
        </p:nvSpPr>
        <p:spPr>
          <a:xfrm>
            <a:off x="838200" y="10114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Interfaz de usuario y lógica de programación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Función </a:t>
            </a:r>
            <a:r>
              <a:rPr lang="es-CO" b="1" dirty="0" err="1">
                <a:latin typeface="Times New Roman" panose="02020603050405020304" pitchFamily="18" charset="0"/>
                <a:cs typeface="Arial" panose="020B0604020202020204" pitchFamily="34" charset="0"/>
              </a:rPr>
              <a:t>Voidloop</a:t>
            </a:r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r>
              <a:rPr lang="es-CO" b="1" dirty="0">
                <a:latin typeface="Times New Roman" panose="02020603050405020304" pitchFamily="18" charset="0"/>
                <a:cs typeface="Arial" panose="020B0604020202020204" pitchFamily="34" charset="0"/>
              </a:rPr>
              <a:t>		CASE 4: Inicia captura</a:t>
            </a:r>
            <a:endParaRPr lang="es-CO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193292-F25C-420B-9CE7-C64095B21F64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Planteamiento de la solución para la aplicación de la técnica.</a:t>
            </a:r>
          </a:p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Diseño en detalle.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77F4C3-DF08-4CBC-9ECF-87AA37BB44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381" y="2064189"/>
            <a:ext cx="5985238" cy="37823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E37C779-F7ED-4773-85D2-3210E121DA06}"/>
              </a:ext>
            </a:extLst>
          </p:cNvPr>
          <p:cNvSpPr/>
          <p:nvPr/>
        </p:nvSpPr>
        <p:spPr>
          <a:xfrm>
            <a:off x="4476750" y="5181600"/>
            <a:ext cx="1200150" cy="6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3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1BA210-A04F-4957-903A-1BEF230177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b="1641"/>
          <a:stretch/>
        </p:blipFill>
        <p:spPr bwMode="auto">
          <a:xfrm>
            <a:off x="4986337" y="175894"/>
            <a:ext cx="2319338" cy="66059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844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edificio, sucio, pequeño&#10;&#10;Descripción generada automáticamente">
            <a:extLst>
              <a:ext uri="{FF2B5EF4-FFF2-40B4-BE49-F238E27FC236}">
                <a16:creationId xmlns:a16="http://schemas.microsoft.com/office/drawing/2014/main" id="{D94A004A-C471-47B1-A2CD-8577F3CA4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7" t="1075" r="14874" b="3344"/>
          <a:stretch/>
        </p:blipFill>
        <p:spPr>
          <a:xfrm>
            <a:off x="5729288" y="1839220"/>
            <a:ext cx="4686300" cy="3484357"/>
          </a:xfrm>
          <a:prstGeom prst="rect">
            <a:avLst/>
          </a:prstGeom>
        </p:spPr>
      </p:pic>
      <p:pic>
        <p:nvPicPr>
          <p:cNvPr id="9" name="Imagen 8" descr="Imagen que contiene interior, pequeño, tabla, cuarto&#10;&#10;Descripción generada automáticamente">
            <a:extLst>
              <a:ext uri="{FF2B5EF4-FFF2-40B4-BE49-F238E27FC236}">
                <a16:creationId xmlns:a16="http://schemas.microsoft.com/office/drawing/2014/main" id="{A8C9953A-F2E4-415E-ADDC-ADF044BA1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259232"/>
            <a:ext cx="2614613" cy="46482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EF96620-D993-4041-B261-33EA69695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Construcción del dispositivo </a:t>
            </a:r>
          </a:p>
          <a:p>
            <a:endParaRPr lang="es-CO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2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F1489-60CE-48A9-8EFB-28792E40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445"/>
          </a:xfrm>
        </p:spPr>
        <p:txBody>
          <a:bodyPr>
            <a:normAutofit/>
          </a:bodyPr>
          <a:lstStyle/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</a:p>
        </p:txBody>
      </p:sp>
      <p:pic>
        <p:nvPicPr>
          <p:cNvPr id="4" name="Imagen 3" descr="Imagen que contiene edificio, sostener, pequeño, frente&#10;&#10;Descripción generada automáticamente">
            <a:extLst>
              <a:ext uri="{FF2B5EF4-FFF2-40B4-BE49-F238E27FC236}">
                <a16:creationId xmlns:a16="http://schemas.microsoft.com/office/drawing/2014/main" id="{D22AD448-1313-4218-AE13-71CFC048A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1" b="22345"/>
          <a:stretch/>
        </p:blipFill>
        <p:spPr>
          <a:xfrm>
            <a:off x="551922" y="2040466"/>
            <a:ext cx="3268032" cy="3285067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28EC03D7-45E4-4C19-B2E7-9A29F51E7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1" t="9931" r="41139" b="24726"/>
          <a:stretch/>
        </p:blipFill>
        <p:spPr>
          <a:xfrm>
            <a:off x="7654770" y="2040466"/>
            <a:ext cx="3356658" cy="3290048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6F4AA83-4845-4975-A2B5-3D04EDA35449}"/>
              </a:ext>
            </a:extLst>
          </p:cNvPr>
          <p:cNvSpPr/>
          <p:nvPr/>
        </p:nvSpPr>
        <p:spPr>
          <a:xfrm>
            <a:off x="5195887" y="3333750"/>
            <a:ext cx="1400175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642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dificio, interior, viejo, sucio&#10;&#10;Descripción generada automáticamente">
            <a:extLst>
              <a:ext uri="{FF2B5EF4-FFF2-40B4-BE49-F238E27FC236}">
                <a16:creationId xmlns:a16="http://schemas.microsoft.com/office/drawing/2014/main" id="{B31F6C3D-81AC-44B7-9BFC-2FEF1971B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8" r="20428" b="3538"/>
          <a:stretch/>
        </p:blipFill>
        <p:spPr>
          <a:xfrm>
            <a:off x="6496050" y="1886288"/>
            <a:ext cx="4200525" cy="3476287"/>
          </a:xfrm>
          <a:prstGeom prst="rect">
            <a:avLst/>
          </a:prstGeom>
        </p:spPr>
      </p:pic>
      <p:pic>
        <p:nvPicPr>
          <p:cNvPr id="7" name="Imagen 6" descr="Imagen que contiene interior, tabla, computadora&#10;&#10;Descripción generada automáticamente">
            <a:extLst>
              <a:ext uri="{FF2B5EF4-FFF2-40B4-BE49-F238E27FC236}">
                <a16:creationId xmlns:a16="http://schemas.microsoft.com/office/drawing/2014/main" id="{7B85EF82-1E3B-4183-A706-2F3DBD4AC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2" t="10591" r="8080"/>
          <a:stretch/>
        </p:blipFill>
        <p:spPr>
          <a:xfrm>
            <a:off x="742950" y="2145506"/>
            <a:ext cx="5033459" cy="321706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27C6E18-83E3-4378-ABED-0859BC8E0E31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Construcción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dispositivo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79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dificio, tabla, sucio, cama&#10;&#10;Descripción generada automáticamente">
            <a:extLst>
              <a:ext uri="{FF2B5EF4-FFF2-40B4-BE49-F238E27FC236}">
                <a16:creationId xmlns:a16="http://schemas.microsoft.com/office/drawing/2014/main" id="{8C38D5CF-49BD-4288-8621-76C0A8830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7" r="10152"/>
          <a:stretch/>
        </p:blipFill>
        <p:spPr>
          <a:xfrm>
            <a:off x="3429000" y="1285330"/>
            <a:ext cx="5829300" cy="428734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53D0B12-DBAA-48E9-B3A5-A576C0FC251F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Construcción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dispositivo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55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2144B17-D822-4AC8-8190-769EE31B8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24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A9A9B8-23CA-49A3-923B-BF11CAAA44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865311"/>
            <a:ext cx="4610100" cy="364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8EE09F2-3549-4F44-AB3B-34694D2850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9" y="1865310"/>
            <a:ext cx="3152776" cy="3649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79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713EB7-B661-4C4C-BA8A-6D04CCCF9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032" y="1661318"/>
            <a:ext cx="6759893" cy="35353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25A464-8045-4D94-B00A-99BE3D1CDE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11" y="1880235"/>
            <a:ext cx="3304064" cy="3097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B15F6E-CA36-4684-882C-979C63AF149D}"/>
              </a:ext>
            </a:extLst>
          </p:cNvPr>
          <p:cNvSpPr txBox="1"/>
          <p:nvPr/>
        </p:nvSpPr>
        <p:spPr>
          <a:xfrm>
            <a:off x="756733" y="0"/>
            <a:ext cx="10206541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2975853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25BDDA0-EB08-4B60-A028-E77ADF970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6392" y="2026285"/>
            <a:ext cx="8613458" cy="280543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C1836DF-07CD-4C34-BF5C-4BB64E96552A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E7EFB1-F0A2-49D4-8B8F-0C2F0E8296CB}"/>
              </a:ext>
            </a:extLst>
          </p:cNvPr>
          <p:cNvSpPr txBox="1"/>
          <p:nvPr/>
        </p:nvSpPr>
        <p:spPr>
          <a:xfrm>
            <a:off x="1616392" y="10964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Árbol de de árbol de expansión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31390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230E81-955C-4027-86CC-A0DBE8575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04514" y="1448276"/>
            <a:ext cx="6407785" cy="39614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17916E0-BA78-49B7-A31A-54B1120E9C29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2390211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5628A2-CFDB-4C3D-A13F-EC8D9EB69DB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" b="2718"/>
          <a:stretch/>
        </p:blipFill>
        <p:spPr bwMode="auto">
          <a:xfrm>
            <a:off x="4363878" y="1435100"/>
            <a:ext cx="3464243" cy="462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0BED91-9EF3-4C58-9AD5-D74C8F6AF380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2655602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BB54B9B-B312-4DB3-AE21-4615412E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76" y="1475901"/>
            <a:ext cx="3411624" cy="390619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00531C-C2DD-4006-8814-EFD2A8E1748F}"/>
              </a:ext>
            </a:extLst>
          </p:cNvPr>
          <p:cNvPicPr/>
          <p:nvPr/>
        </p:nvPicPr>
        <p:blipFill rotWithShape="1">
          <a:blip r:embed="rId3"/>
          <a:srcRect l="4073" t="13509" r="35081" b="14679"/>
          <a:stretch/>
        </p:blipFill>
        <p:spPr>
          <a:xfrm>
            <a:off x="634999" y="1955800"/>
            <a:ext cx="4584701" cy="3289300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0EDAE1C-4600-47C6-A755-446FB66BA843}"/>
              </a:ext>
            </a:extLst>
          </p:cNvPr>
          <p:cNvSpPr/>
          <p:nvPr/>
        </p:nvSpPr>
        <p:spPr>
          <a:xfrm>
            <a:off x="5308600" y="3124200"/>
            <a:ext cx="1282700" cy="749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A10C9E-4F6B-4405-AC36-BB69352613DC}"/>
              </a:ext>
            </a:extLst>
          </p:cNvPr>
          <p:cNvSpPr txBox="1"/>
          <p:nvPr/>
        </p:nvSpPr>
        <p:spPr>
          <a:xfrm>
            <a:off x="756734" y="0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62238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6B94AF-A8DA-423F-B423-635075A13DD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8774"/>
          <a:stretch/>
        </p:blipFill>
        <p:spPr bwMode="auto">
          <a:xfrm>
            <a:off x="384174" y="2229643"/>
            <a:ext cx="5216525" cy="3046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B30F82-53EE-42CA-99B6-1359F1A668B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2681" r="608" b="6429"/>
          <a:stretch/>
        </p:blipFill>
        <p:spPr bwMode="auto">
          <a:xfrm>
            <a:off x="5987414" y="2229643"/>
            <a:ext cx="5099685" cy="3046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2424F1-493B-4B56-8FC3-25B1006785D1}"/>
              </a:ext>
            </a:extLst>
          </p:cNvPr>
          <p:cNvSpPr txBox="1"/>
          <p:nvPr/>
        </p:nvSpPr>
        <p:spPr>
          <a:xfrm>
            <a:off x="756733" y="0"/>
            <a:ext cx="10216065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986965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046F-A9C0-412D-B66F-07013C79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7D25B-5E4C-42FA-9239-D46895150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600" y="2210592"/>
            <a:ext cx="4775200" cy="3046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B6AEB-90D2-45BA-9085-8D21AB0A03D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2681" r="608" b="6429"/>
          <a:stretch/>
        </p:blipFill>
        <p:spPr bwMode="auto">
          <a:xfrm>
            <a:off x="5873114" y="2210592"/>
            <a:ext cx="5099685" cy="30464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41EA51C-20B2-432E-97BF-A1EC82AD0A8F}"/>
              </a:ext>
            </a:extLst>
          </p:cNvPr>
          <p:cNvSpPr txBox="1"/>
          <p:nvPr/>
        </p:nvSpPr>
        <p:spPr>
          <a:xfrm>
            <a:off x="482600" y="5397583"/>
            <a:ext cx="4775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Nota: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Nube de puntos en formato .</a:t>
            </a:r>
            <a:r>
              <a:rPr lang="es-CO" sz="900" dirty="0" err="1">
                <a:solidFill>
                  <a:schemeClr val="accent6">
                    <a:lumMod val="75000"/>
                  </a:schemeClr>
                </a:solidFill>
              </a:rPr>
              <a:t>xyz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 obtenida a partir de un escáner PICZA LPX – 60, Tomado de Digitalización de la nube de puntos 3D generada por el scanner </a:t>
            </a:r>
            <a:r>
              <a:rPr lang="es-CO" sz="900" dirty="0" err="1">
                <a:solidFill>
                  <a:schemeClr val="accent6">
                    <a:lumMod val="75000"/>
                  </a:schemeClr>
                </a:solidFill>
              </a:rPr>
              <a:t>picza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 LPX-60</a:t>
            </a:r>
          </a:p>
          <a:p>
            <a:endParaRPr 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FD6BD0-3E86-4AED-B4B3-5D00CC282B6A}"/>
              </a:ext>
            </a:extLst>
          </p:cNvPr>
          <p:cNvSpPr txBox="1"/>
          <p:nvPr/>
        </p:nvSpPr>
        <p:spPr>
          <a:xfrm>
            <a:off x="5873114" y="5397583"/>
            <a:ext cx="4775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Nota: </a:t>
            </a:r>
            <a:r>
              <a:rPr lang="es-CO" sz="900" dirty="0">
                <a:solidFill>
                  <a:schemeClr val="accent6">
                    <a:lumMod val="75000"/>
                  </a:schemeClr>
                </a:solidFill>
              </a:rPr>
              <a:t>Nube de puntos obtenida en la validación del trabajo de grado, utilizando el dispositivo construido para la captura de fotografías.</a:t>
            </a:r>
          </a:p>
          <a:p>
            <a:endParaRPr lang="en-US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075339-49CC-4B07-AD41-57057C02B7B2}"/>
              </a:ext>
            </a:extLst>
          </p:cNvPr>
          <p:cNvSpPr txBox="1"/>
          <p:nvPr/>
        </p:nvSpPr>
        <p:spPr>
          <a:xfrm>
            <a:off x="756733" y="0"/>
            <a:ext cx="10216065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60557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F1489-60CE-48A9-8EFB-28792E40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445"/>
          </a:xfrm>
        </p:spPr>
        <p:txBody>
          <a:bodyPr>
            <a:normAutofit/>
          </a:bodyPr>
          <a:lstStyle/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Alcance del proyecto</a:t>
            </a:r>
          </a:p>
        </p:txBody>
      </p:sp>
      <p:pic>
        <p:nvPicPr>
          <p:cNvPr id="4" name="Imagen 3" descr="Imagen que contiene edificio, sostener, pequeño, frente&#10;&#10;Descripción generada automáticamente">
            <a:extLst>
              <a:ext uri="{FF2B5EF4-FFF2-40B4-BE49-F238E27FC236}">
                <a16:creationId xmlns:a16="http://schemas.microsoft.com/office/drawing/2014/main" id="{D22AD448-1313-4218-AE13-71CFC048A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11" b="22345"/>
          <a:stretch/>
        </p:blipFill>
        <p:spPr>
          <a:xfrm>
            <a:off x="551922" y="2040466"/>
            <a:ext cx="3268032" cy="3285067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28EC03D7-45E4-4C19-B2E7-9A29F51E7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1" t="9931" r="41139" b="24726"/>
          <a:stretch/>
        </p:blipFill>
        <p:spPr>
          <a:xfrm>
            <a:off x="7654770" y="2040466"/>
            <a:ext cx="3356658" cy="3290048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6F4AA83-4845-4975-A2B5-3D04EDA35449}"/>
              </a:ext>
            </a:extLst>
          </p:cNvPr>
          <p:cNvSpPr/>
          <p:nvPr/>
        </p:nvSpPr>
        <p:spPr>
          <a:xfrm>
            <a:off x="6867525" y="3429000"/>
            <a:ext cx="69056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 descr="Una cámara fotográfica&#10;&#10;Descripción generada automáticamente">
            <a:extLst>
              <a:ext uri="{FF2B5EF4-FFF2-40B4-BE49-F238E27FC236}">
                <a16:creationId xmlns:a16="http://schemas.microsoft.com/office/drawing/2014/main" id="{DD918499-E573-4FC9-8540-5C5C86DD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706" y="2914231"/>
            <a:ext cx="1562519" cy="1562519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14EB4F8-1D16-4DD4-9D04-CE8329B98802}"/>
              </a:ext>
            </a:extLst>
          </p:cNvPr>
          <p:cNvSpPr/>
          <p:nvPr/>
        </p:nvSpPr>
        <p:spPr>
          <a:xfrm>
            <a:off x="4015479" y="3429000"/>
            <a:ext cx="690562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38243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4F6F5E-5E8E-4D6F-84D9-B5B95DD2B1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1645126"/>
            <a:ext cx="3522346" cy="27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EEC50A-CD8C-4C52-9573-F479B2FECDE4}"/>
              </a:ext>
            </a:extLst>
          </p:cNvPr>
          <p:cNvSpPr txBox="1"/>
          <p:nvPr/>
        </p:nvSpPr>
        <p:spPr>
          <a:xfrm>
            <a:off x="4762500" y="2294096"/>
            <a:ext cx="6217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 la izquierda tamaño de la nube de puntos del mango de arma de fuego (20723) obtenido con PICZA LPX – 60, Cajas Naranjo H., 2016.  A la derecha tamaño de nube de puntos de objeto para la prueba de validación de reconstrucción (287019) mediante técnica fotogramétrica SFM.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6137A8-2292-4F59-840B-25D10D863A0A}"/>
              </a:ext>
            </a:extLst>
          </p:cNvPr>
          <p:cNvSpPr txBox="1"/>
          <p:nvPr/>
        </p:nvSpPr>
        <p:spPr>
          <a:xfrm>
            <a:off x="756734" y="0"/>
            <a:ext cx="10223686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1581707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2A37A9-607A-496D-8C5A-1DAF1B4BC07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7" b="4666"/>
          <a:stretch/>
        </p:blipFill>
        <p:spPr bwMode="auto">
          <a:xfrm>
            <a:off x="4730432" y="1110614"/>
            <a:ext cx="3486468" cy="51377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5260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5D6BB-6DC9-4225-8B3C-A6B7F56C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B15340-914E-45C3-8015-FFED285F78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6696" r="5629" b="6040"/>
          <a:stretch/>
        </p:blipFill>
        <p:spPr bwMode="auto">
          <a:xfrm>
            <a:off x="4562475" y="1790700"/>
            <a:ext cx="3600450" cy="41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3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82706-1770-4377-9E4C-E33A38F0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27150"/>
            <a:ext cx="10191750" cy="13255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600" dirty="0"/>
              <a:t>Modelos 3D en el ordenador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2E232E-4242-47DE-8008-3464E50AE813}"/>
              </a:ext>
            </a:extLst>
          </p:cNvPr>
          <p:cNvSpPr txBox="1"/>
          <p:nvPr/>
        </p:nvSpPr>
        <p:spPr>
          <a:xfrm>
            <a:off x="895350" y="-4207"/>
            <a:ext cx="10039350" cy="369332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  <a:endParaRPr lang="es-CO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C4C7036-A062-4206-B4E1-3B0B205972B6}"/>
              </a:ext>
            </a:extLst>
          </p:cNvPr>
          <p:cNvSpPr txBox="1">
            <a:spLocks/>
          </p:cNvSpPr>
          <p:nvPr/>
        </p:nvSpPr>
        <p:spPr>
          <a:xfrm>
            <a:off x="895350" y="555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endParaRPr lang="es-CO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ACA7885-AF12-434C-AC3F-786296138BCE}"/>
              </a:ext>
            </a:extLst>
          </p:cNvPr>
          <p:cNvGrpSpPr/>
          <p:nvPr/>
        </p:nvGrpSpPr>
        <p:grpSpPr>
          <a:xfrm>
            <a:off x="433930" y="2324088"/>
            <a:ext cx="10678792" cy="2843224"/>
            <a:chOff x="424404" y="2833688"/>
            <a:chExt cx="10924090" cy="284322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2F11B74-FE0E-480E-9FC2-878344C2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04" y="2833688"/>
              <a:ext cx="2877273" cy="2481648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A8AFED8-5CF1-4F49-8195-0874ACE75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212" y="3076574"/>
              <a:ext cx="3962400" cy="219075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EE5EF3B-4692-4754-BA64-E0ACE26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6594" y="3157537"/>
              <a:ext cx="3771900" cy="2028825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EDEAAC2-D845-44E6-8E9A-D30528BDD081}"/>
                </a:ext>
              </a:extLst>
            </p:cNvPr>
            <p:cNvSpPr txBox="1"/>
            <p:nvPr/>
          </p:nvSpPr>
          <p:spPr>
            <a:xfrm>
              <a:off x="593855" y="5301791"/>
              <a:ext cx="280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Nube de puntos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2ECA805-ADCC-4198-8B05-769108334C39}"/>
                </a:ext>
              </a:extLst>
            </p:cNvPr>
            <p:cNvSpPr txBox="1"/>
            <p:nvPr/>
          </p:nvSpPr>
          <p:spPr>
            <a:xfrm>
              <a:off x="3977733" y="5307580"/>
              <a:ext cx="280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Malla triangular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CB823DE-4AD6-4D08-910B-C14F32844D13}"/>
                </a:ext>
              </a:extLst>
            </p:cNvPr>
            <p:cNvSpPr txBox="1"/>
            <p:nvPr/>
          </p:nvSpPr>
          <p:spPr>
            <a:xfrm>
              <a:off x="8297839" y="5301791"/>
              <a:ext cx="280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Malla poligonal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9E1F3C-8FA1-4A1D-9A82-177EC859480F}"/>
              </a:ext>
            </a:extLst>
          </p:cNvPr>
          <p:cNvSpPr txBox="1"/>
          <p:nvPr/>
        </p:nvSpPr>
        <p:spPr>
          <a:xfrm>
            <a:off x="1156835" y="5289034"/>
            <a:ext cx="9835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https://www.luisllamas.es/modos-de-representar-objetos-3d-para-diseno-o-impresion/</a:t>
            </a:r>
          </a:p>
        </p:txBody>
      </p:sp>
    </p:spTree>
    <p:extLst>
      <p:ext uri="{BB962C8B-B14F-4D97-AF65-F5344CB8AC3E}">
        <p14:creationId xmlns:p14="http://schemas.microsoft.com/office/powerpoint/2010/main" val="291889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EE4AD1B9-6E5D-419D-81D5-4E47530131D6}"/>
              </a:ext>
            </a:extLst>
          </p:cNvPr>
          <p:cNvSpPr txBox="1"/>
          <p:nvPr/>
        </p:nvSpPr>
        <p:spPr>
          <a:xfrm>
            <a:off x="895350" y="-4207"/>
            <a:ext cx="10039350" cy="646331"/>
          </a:xfrm>
          <a:prstGeom prst="rect">
            <a:avLst/>
          </a:prstGeom>
          <a:solidFill>
            <a:srgbClr val="8BC546"/>
          </a:solidFill>
        </p:spPr>
        <p:txBody>
          <a:bodyPr wrap="square">
            <a:spAutoFit/>
          </a:bodyPr>
          <a:lstStyle/>
          <a:p>
            <a:pPr algn="r"/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Estudio de las técnicas de reconstrucción tridimensional</a:t>
            </a:r>
          </a:p>
          <a:p>
            <a:pPr algn="r"/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- Modelos 3D en el ordenador</a:t>
            </a:r>
            <a:endParaRPr lang="es-CO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14E0295-91F7-4798-A189-1806E20E96EE}"/>
              </a:ext>
            </a:extLst>
          </p:cNvPr>
          <p:cNvGrpSpPr/>
          <p:nvPr/>
        </p:nvGrpSpPr>
        <p:grpSpPr>
          <a:xfrm>
            <a:off x="942974" y="1743075"/>
            <a:ext cx="9909467" cy="3223373"/>
            <a:chOff x="476249" y="1743075"/>
            <a:chExt cx="9909467" cy="322337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0BE591D-92A4-4587-9131-A648B97E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49" y="2362200"/>
              <a:ext cx="5629275" cy="213360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7C1C3B8-AD89-40AF-B8DF-D7CC8528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9076" y="1743075"/>
              <a:ext cx="2447925" cy="2752725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6BBC04C-3BE2-4FC9-9A85-8DF27E898D1D}"/>
                </a:ext>
              </a:extLst>
            </p:cNvPr>
            <p:cNvSpPr txBox="1"/>
            <p:nvPr/>
          </p:nvSpPr>
          <p:spPr>
            <a:xfrm>
              <a:off x="1888207" y="4597116"/>
              <a:ext cx="280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Modelado superficial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C02D990-B981-412F-A234-CDDCB314471E}"/>
                </a:ext>
              </a:extLst>
            </p:cNvPr>
            <p:cNvSpPr txBox="1"/>
            <p:nvPr/>
          </p:nvSpPr>
          <p:spPr>
            <a:xfrm>
              <a:off x="7580359" y="4597116"/>
              <a:ext cx="280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/>
                <a:t>Modelado sólido</a:t>
              </a:r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2FAB602-464C-46E7-A778-784F5263F09E}"/>
              </a:ext>
            </a:extLst>
          </p:cNvPr>
          <p:cNvSpPr txBox="1"/>
          <p:nvPr/>
        </p:nvSpPr>
        <p:spPr>
          <a:xfrm>
            <a:off x="1156835" y="5289034"/>
            <a:ext cx="9835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Fuente: https://www.luisllamas.es/modos-de-representar-objetos-3d-para-diseno-o-impresion/</a:t>
            </a:r>
          </a:p>
        </p:txBody>
      </p:sp>
    </p:spTree>
    <p:extLst>
      <p:ext uri="{BB962C8B-B14F-4D97-AF65-F5344CB8AC3E}">
        <p14:creationId xmlns:p14="http://schemas.microsoft.com/office/powerpoint/2010/main" val="877076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2459</TotalTime>
  <Words>1549</Words>
  <Application>Microsoft Office PowerPoint</Application>
  <PresentationFormat>Panorámica</PresentationFormat>
  <Paragraphs>208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Times New Roman</vt:lpstr>
      <vt:lpstr>Wingdings</vt:lpstr>
      <vt:lpstr>Tema de Office</vt:lpstr>
      <vt:lpstr>DISEÑO Y CONSTRUCCIÓN DE UN MONTAJE FÍSICO E INFORMÁTICO QUE FACILITE EL ESCANEO DE PIEZAS 3D MEDIANTE FOTOGRAFÍAS PARA REALIZAR TAREAS DE INGENIERÍA INVERSA EN UN ENTORNO CAD </vt:lpstr>
      <vt:lpstr>Objetivo General Construcción de un sistema que facilite el escaneo de piezas 3D mediante fotografías obtenidas con un celular o cámara digital, para realizar tareas de captura geométrica y posteriormente llevar esta información a un entorno CAD  </vt:lpstr>
      <vt:lpstr>Presentación de PowerPoint</vt:lpstr>
      <vt:lpstr>Presentación de PowerPoint</vt:lpstr>
      <vt:lpstr>Alcance del proyecto</vt:lpstr>
      <vt:lpstr>Alcance del proyecto</vt:lpstr>
      <vt:lpstr>Desarrollo del proyecto</vt:lpstr>
      <vt:lpstr>Modelos 3D en el ordenador</vt:lpstr>
      <vt:lpstr>Presentación de PowerPoint</vt:lpstr>
      <vt:lpstr>Presentación de PowerPoint</vt:lpstr>
      <vt:lpstr>Presentación de PowerPoint</vt:lpstr>
      <vt:lpstr>Resultado típico de un escáner 3D</vt:lpstr>
      <vt:lpstr>Presentación de PowerPoint</vt:lpstr>
      <vt:lpstr>Visión estéreo</vt:lpstr>
      <vt:lpstr>Visión estéreo</vt:lpstr>
      <vt:lpstr>Presentación de PowerPoint</vt:lpstr>
      <vt:lpstr>Presentación de PowerPoint</vt:lpstr>
      <vt:lpstr>Presentación de PowerPoint</vt:lpstr>
      <vt:lpstr>Presentación de PowerPoint</vt:lpstr>
      <vt:lpstr>Consideraciones al aplicar la técnica</vt:lpstr>
      <vt:lpstr>Presentación de PowerPoint</vt:lpstr>
      <vt:lpstr>Planteamiento de la solución para la aplicación de la técnica. </vt:lpstr>
      <vt:lpstr>Diseño conceptual </vt:lpstr>
      <vt:lpstr>Presentación de PowerPoint</vt:lpstr>
      <vt:lpstr>Presentación de PowerPoint</vt:lpstr>
      <vt:lpstr>Presentación de PowerPoint</vt:lpstr>
      <vt:lpstr>Presentación de PowerPoint</vt:lpstr>
      <vt:lpstr>Diseño en detalle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Construcción del dispositivo  </vt:lpstr>
      <vt:lpstr>Presentación de PowerPoint</vt:lpstr>
      <vt:lpstr>Presentación de PowerPoint</vt:lpstr>
      <vt:lpstr>Validación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Ramiro Perez</cp:lastModifiedBy>
  <cp:revision>120</cp:revision>
  <dcterms:created xsi:type="dcterms:W3CDTF">2019-03-06T15:22:16Z</dcterms:created>
  <dcterms:modified xsi:type="dcterms:W3CDTF">2020-11-06T14:05:20Z</dcterms:modified>
</cp:coreProperties>
</file>